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8" r:id="rId4"/>
    <p:sldId id="257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08" y="-12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6195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259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9714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716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716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3171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047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70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709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6417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0858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873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85900"/>
            <a:ext cx="2057400" cy="5111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5900"/>
            <a:ext cx="6019800" cy="5111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2247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73C2730-CB62-49DE-BBEF-90EF28A8FC6D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789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755F465-6104-4497-BD93-5E5962CDD923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167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0F5EE87-4C72-48C5-BD09-3F2FA82A4D6D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888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716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716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552F7B3-DD6E-49FA-B67A-0E0C400ADB23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255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3996D18-7B41-4766-813E-18DA804F1D39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505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ACA7632-CB79-4544-9A1A-F66FD4A2407D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3798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CF68C0-871B-4B8A-B977-920774D66386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39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8661AA2-5FBE-46C5-8C57-68512E9728C3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83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958D4F0-F60C-4352-9A3B-F0C8861AB741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6731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4E4048A-005B-469B-9EE9-8F098E423CB1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075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85900"/>
            <a:ext cx="2057400" cy="5111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5900"/>
            <a:ext cx="6019800" cy="5111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225A54-C92B-465F-BE7E-91A637CFFBE1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3650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73C2730-CB62-49DE-BBEF-90EF28A8FC6D}" type="slidenum">
              <a:rPr lang="en-CA" smtClean="0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19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755F465-6104-4497-BD93-5E5962CDD923}" type="slidenum">
              <a:rPr lang="en-CA" smtClean="0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5917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0F5EE87-4C72-48C5-BD09-3F2FA82A4D6D}" type="slidenum">
              <a:rPr lang="en-CA" smtClean="0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7143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716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716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552F7B3-DD6E-49FA-B67A-0E0C400ADB23}" type="slidenum">
              <a:rPr lang="en-CA" smtClean="0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1715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3996D18-7B41-4766-813E-18DA804F1D39}" type="slidenum">
              <a:rPr lang="en-CA" smtClean="0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4773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ACA7632-CB79-4544-9A1A-F66FD4A2407D}" type="slidenum">
              <a:rPr lang="en-CA" smtClean="0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093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CF68C0-871B-4B8A-B977-920774D66386}" type="slidenum">
              <a:rPr lang="en-CA" smtClean="0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N:\Education\02-Online Courses\Courses in Development\2015 Pre-Conv Workshops\Addressing Insomnia in Those with Depression - A Step-by-step Evidence-based Approach\B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094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8661AA2-5FBE-46C5-8C57-68512E9728C3}" type="slidenum">
              <a:rPr lang="en-CA" smtClean="0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4173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958D4F0-F60C-4352-9A3B-F0C8861AB741}" type="slidenum">
              <a:rPr lang="en-CA" smtClean="0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8581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4E4048A-005B-469B-9EE9-8F098E423CB1}" type="slidenum">
              <a:rPr lang="en-CA" smtClean="0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7341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85900"/>
            <a:ext cx="2057400" cy="5111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5900"/>
            <a:ext cx="6019800" cy="5111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225A54-C92B-465F-BE7E-91A637CFFBE1}" type="slidenum">
              <a:rPr lang="en-CA" smtClean="0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24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485900"/>
            <a:ext cx="82296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7168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16913" y="6545263"/>
            <a:ext cx="73025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801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485900"/>
            <a:ext cx="82296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7168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16913" y="6545263"/>
            <a:ext cx="73025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BC148AA-0D75-4A2D-BF81-0AF56140E0EC}" type="slidenum">
              <a:rPr lang="en-CA">
                <a:solidFill>
                  <a:srgbClr val="000000"/>
                </a:solidFill>
                <a:cs typeface="Arial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654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N:\Education\02-Online Courses\Courses in Development\2015 Pre-Conv Workshops\Addressing Insomnia in Those with Depression - A Step-by-step Evidence-based Approach\BG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485900"/>
            <a:ext cx="82296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7168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16913" y="6545263"/>
            <a:ext cx="73025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801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 descr="CE Slides_Square-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b="1" dirty="0" smtClean="0">
                <a:solidFill>
                  <a:schemeClr val="bg1"/>
                </a:solidFill>
              </a:rPr>
              <a:t>Bio &amp; Conflict of Interest Statement</a:t>
            </a:r>
            <a:endParaRPr lang="en-CA" sz="4000" b="1" dirty="0" smtClean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b="1" dirty="0" smtClean="0"/>
              <a:t>Dr. </a:t>
            </a:r>
            <a:r>
              <a:rPr lang="en-CA" b="1" dirty="0" smtClean="0"/>
              <a:t>Colleen Carney</a:t>
            </a:r>
            <a:endParaRPr lang="en-CA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867400" y="4876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08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74675"/>
          </a:xfrm>
        </p:spPr>
        <p:txBody>
          <a:bodyPr/>
          <a:lstStyle/>
          <a:p>
            <a:r>
              <a:rPr lang="en-CA" dirty="0" smtClean="0"/>
              <a:t>Bio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5184576"/>
          </a:xfrm>
        </p:spPr>
        <p:txBody>
          <a:bodyPr/>
          <a:lstStyle/>
          <a:p>
            <a:pPr marL="0" indent="0">
              <a:buNone/>
            </a:pPr>
            <a:r>
              <a:rPr lang="en-CA" sz="2400" dirty="0"/>
              <a:t>Dr. </a:t>
            </a:r>
            <a:r>
              <a:rPr lang="en-CA" sz="2400" dirty="0" smtClean="0"/>
              <a:t>Colleen Carney </a:t>
            </a:r>
            <a:r>
              <a:rPr lang="en-CA" sz="2400" dirty="0"/>
              <a:t>is an associate professor of psychology and director of the sleep and depression laboratory at Ryerson University.  She is the president of the </a:t>
            </a:r>
            <a:r>
              <a:rPr lang="en-CA" sz="2400" dirty="0" smtClean="0"/>
              <a:t>behavioural </a:t>
            </a:r>
            <a:r>
              <a:rPr lang="en-CA" sz="2400" dirty="0"/>
              <a:t>sleep medicine interest group at the association for </a:t>
            </a:r>
            <a:r>
              <a:rPr lang="en-CA" sz="2400" dirty="0" smtClean="0"/>
              <a:t>behavioural </a:t>
            </a:r>
            <a:r>
              <a:rPr lang="en-CA" sz="2400" dirty="0"/>
              <a:t>and cognitive therapies. </a:t>
            </a:r>
            <a:r>
              <a:rPr lang="en-CA" sz="2400" dirty="0" smtClean="0"/>
              <a:t> She </a:t>
            </a:r>
            <a:r>
              <a:rPr lang="en-CA" sz="2400" dirty="0"/>
              <a:t>has over 100 publications and presentations in the area of sleep and comorbid illness, is an active trainer of cognitive </a:t>
            </a:r>
            <a:r>
              <a:rPr lang="en-CA" sz="2400" dirty="0" smtClean="0"/>
              <a:t>behaviour </a:t>
            </a:r>
            <a:r>
              <a:rPr lang="en-CA" sz="2400" dirty="0"/>
              <a:t>therapy for insomnia and is passionate about improving access to evidence-based sleep treatments.</a:t>
            </a:r>
          </a:p>
        </p:txBody>
      </p:sp>
    </p:spTree>
    <p:extLst>
      <p:ext uri="{BB962C8B-B14F-4D97-AF65-F5344CB8AC3E}">
        <p14:creationId xmlns:p14="http://schemas.microsoft.com/office/powerpoint/2010/main" val="79997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74675"/>
          </a:xfrm>
        </p:spPr>
        <p:txBody>
          <a:bodyPr/>
          <a:lstStyle/>
          <a:p>
            <a:r>
              <a:rPr lang="en-CA" dirty="0" smtClean="0"/>
              <a:t>Conflict of Interest Statement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4824536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The following course modules </a:t>
            </a:r>
            <a:r>
              <a:rPr lang="en-CA" dirty="0" smtClean="0"/>
              <a:t>presented by Dr. </a:t>
            </a:r>
            <a:r>
              <a:rPr lang="en-CA" dirty="0" smtClean="0"/>
              <a:t>Colleen Carney are </a:t>
            </a:r>
            <a:r>
              <a:rPr lang="en-CA" dirty="0"/>
              <a:t>intended to provide an overview of </a:t>
            </a:r>
            <a:r>
              <a:rPr lang="en-CA" dirty="0" smtClean="0"/>
              <a:t>evidence-based approaches to addressing insomnia in those with depression</a:t>
            </a:r>
            <a:r>
              <a:rPr lang="en-CA" dirty="0" smtClean="0"/>
              <a:t>. </a:t>
            </a:r>
            <a:r>
              <a:rPr lang="en-CA" dirty="0"/>
              <a:t>As a CE course, these modules are intended as an overview only, and not an in-depth review. Individuals interested in more comprehensive coverage of </a:t>
            </a:r>
            <a:r>
              <a:rPr lang="en-CA" dirty="0" smtClean="0"/>
              <a:t>these topics are </a:t>
            </a:r>
            <a:r>
              <a:rPr lang="en-CA" dirty="0"/>
              <a:t>encouraged to pursue further formal training, such as that offered through a university or specialized training </a:t>
            </a:r>
            <a:r>
              <a:rPr lang="en-CA" dirty="0" smtClean="0"/>
              <a:t>program.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Dr. Colleen Carney has received tri-council funding for insomnia research and previously received  National Institutes of Health funding for CBT clinical trials.  She is also a member of the General Sleep Corporation’s scientific advisory board.  However, neither </a:t>
            </a:r>
            <a:r>
              <a:rPr lang="en-CA" dirty="0"/>
              <a:t>the </a:t>
            </a:r>
            <a:r>
              <a:rPr lang="en-CA" dirty="0" smtClean="0"/>
              <a:t>CPA, </a:t>
            </a:r>
            <a:r>
              <a:rPr lang="en-CA" dirty="0" smtClean="0"/>
              <a:t>Dr. </a:t>
            </a:r>
            <a:r>
              <a:rPr lang="en-CA" dirty="0" smtClean="0"/>
              <a:t>Carney, nor the General Sleep </a:t>
            </a:r>
            <a:r>
              <a:rPr lang="en-CA" dirty="0" smtClean="0"/>
              <a:t>Corporation </a:t>
            </a:r>
            <a:r>
              <a:rPr lang="en-CA" dirty="0" smtClean="0"/>
              <a:t>receives </a:t>
            </a:r>
            <a:r>
              <a:rPr lang="en-CA" dirty="0"/>
              <a:t>any commercial support for this CE program. Any opinions presented in </a:t>
            </a:r>
            <a:r>
              <a:rPr lang="en-CA" dirty="0" smtClean="0"/>
              <a:t>this </a:t>
            </a:r>
            <a:r>
              <a:rPr lang="en-CA" dirty="0"/>
              <a:t>course are </a:t>
            </a:r>
            <a:r>
              <a:rPr lang="en-CA" dirty="0" smtClean="0"/>
              <a:t>solely Dr. </a:t>
            </a:r>
            <a:r>
              <a:rPr lang="en-CA" dirty="0" smtClean="0"/>
              <a:t>Carney</a:t>
            </a:r>
            <a:r>
              <a:rPr lang="en-CA" dirty="0" smtClean="0"/>
              <a:t>’s</a:t>
            </a:r>
            <a:r>
              <a:rPr lang="en-CA" dirty="0" smtClean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5379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nal Template">
  <a:themeElements>
    <a:clrScheme name="Psychopharm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sychopharm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sychopharm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Final Template">
  <a:themeElements>
    <a:clrScheme name="Psychopharm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sychopharm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sychopharm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AIITWD - template">
  <a:themeElements>
    <a:clrScheme name="Psychopharm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sychopharm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sychopharm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Final Template</Template>
  <TotalTime>32</TotalTime>
  <Words>187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Final Template</vt:lpstr>
      <vt:lpstr>1_Final Template</vt:lpstr>
      <vt:lpstr>AIITWD - template</vt:lpstr>
      <vt:lpstr>Bio &amp; Conflict of Interest Statement</vt:lpstr>
      <vt:lpstr>Bio</vt:lpstr>
      <vt:lpstr>Conflict of Interest Statement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 &amp; Conflict of Interest Statement</dc:title>
  <dc:creator>Matt Murdoch</dc:creator>
  <cp:lastModifiedBy>Matt Murdoch</cp:lastModifiedBy>
  <cp:revision>8</cp:revision>
  <dcterms:created xsi:type="dcterms:W3CDTF">2016-02-04T19:20:59Z</dcterms:created>
  <dcterms:modified xsi:type="dcterms:W3CDTF">2016-03-15T15:16:57Z</dcterms:modified>
</cp:coreProperties>
</file>